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57" r:id="rId4"/>
    <p:sldId id="258" r:id="rId5"/>
    <p:sldId id="260" r:id="rId6"/>
    <p:sldId id="259" r:id="rId7"/>
    <p:sldId id="273" r:id="rId8"/>
    <p:sldId id="262" r:id="rId9"/>
    <p:sldId id="268" r:id="rId10"/>
    <p:sldId id="269" r:id="rId11"/>
    <p:sldId id="263" r:id="rId12"/>
    <p:sldId id="264" r:id="rId13"/>
    <p:sldId id="274" r:id="rId14"/>
    <p:sldId id="265" r:id="rId15"/>
    <p:sldId id="266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456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5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C6F54-EBB6-4515-ADC2-4030BDA6D23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4DD1F5-8C2A-4BA6-8913-E28040B28F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DD1F5-8C2A-4BA6-8913-E28040B28FF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yousufkhan007_1313086302_1-HTC-Digital-Flower-Wallpaper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8763000" cy="685800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Rectangle 5"/>
          <p:cNvSpPr/>
          <p:nvPr/>
        </p:nvSpPr>
        <p:spPr>
          <a:xfrm>
            <a:off x="2819400" y="4211122"/>
            <a:ext cx="632460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1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16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0" y="2286000"/>
            <a:ext cx="9144000" cy="5030450"/>
          </a:xfrm>
          <a:prstGeom prst="horizontalScroll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perspectiveFront"/>
            <a:lightRig rig="threePt" dir="t"/>
          </a:scene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প্রণব</a:t>
            </a:r>
            <a:r>
              <a:rPr lang="en-US" sz="6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রায় মজুমদার</a:t>
            </a:r>
          </a:p>
          <a:p>
            <a:pPr algn="ctr"/>
            <a:r>
              <a:rPr lang="bn-BD" sz="6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সহকারী শিক্ষক </a:t>
            </a:r>
            <a:r>
              <a:rPr lang="bn-BD" sz="6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6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গণি</a:t>
            </a:r>
            <a:r>
              <a:rPr lang="bn-BD" sz="6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ত</a:t>
            </a:r>
            <a:r>
              <a:rPr lang="bn-BD" sz="6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bn-BD" sz="6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চরহোগলা মাধ্যমিক বিদ্যালয়</a:t>
            </a:r>
          </a:p>
          <a:p>
            <a:pPr algn="ctr"/>
            <a:r>
              <a:rPr lang="bn-BD" sz="6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বরিশাল সদর ,বরিশাল</a:t>
            </a:r>
            <a:endParaRPr lang="en-US" sz="8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1"/>
            <a:ext cx="6172200" cy="2384405"/>
          </a:xfrm>
          <a:prstGeom prst="flowChartDecision">
            <a:avLst/>
          </a:prstGeom>
          <a:solidFill>
            <a:srgbClr val="FFC000"/>
          </a:solidFill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7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0"/>
            <a:ext cx="9144000" cy="46474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         </a:t>
            </a:r>
            <a:r>
              <a:rPr lang="bn-BD" sz="54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শ্রে</a:t>
            </a:r>
            <a:r>
              <a:rPr lang="en-US" sz="54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ণিঃ</a:t>
            </a:r>
            <a:r>
              <a:rPr lang="bn-BD" sz="54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নবম</a:t>
            </a:r>
          </a:p>
          <a:p>
            <a:r>
              <a:rPr lang="bn-BD" sz="54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bn-BD" sz="54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54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সাঃ </a:t>
            </a:r>
            <a:r>
              <a:rPr lang="en-US" sz="54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গণি</a:t>
            </a:r>
            <a:r>
              <a:rPr lang="bn-BD" sz="54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 </a:t>
            </a:r>
            <a:r>
              <a:rPr lang="bn-BD" sz="54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(পরিমিতি)</a:t>
            </a:r>
          </a:p>
          <a:p>
            <a:r>
              <a:rPr lang="bn-BD" sz="54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bn-BD" sz="54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বিষয়বস্তুঃ </a:t>
            </a:r>
            <a:r>
              <a:rPr lang="bn-BD" sz="54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সিলিন্ডার</a:t>
            </a:r>
          </a:p>
          <a:p>
            <a:r>
              <a:rPr lang="bn-BD" sz="54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54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সময়ঃ৫০ </a:t>
            </a:r>
            <a:r>
              <a:rPr lang="en-US" sz="54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bn-BD" sz="5400" dirty="0" smtClean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4000" dirty="0" smtClean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0" y="0"/>
            <a:ext cx="5334000" cy="1758613"/>
          </a:xfrm>
          <a:prstGeom prst="doubleWave">
            <a:avLst>
              <a:gd name="adj1" fmla="val 6250"/>
              <a:gd name="adj2" fmla="val -79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   </a:t>
            </a:r>
            <a:r>
              <a:rPr lang="bn-BD" sz="8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80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3-01-06-19-46-09-50e9d4819c4f5-untitled-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3407" y="1410036"/>
            <a:ext cx="3306393" cy="239996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Rectangle 4"/>
          <p:cNvSpPr/>
          <p:nvPr/>
        </p:nvSpPr>
        <p:spPr>
          <a:xfrm>
            <a:off x="2666999" y="3877270"/>
            <a:ext cx="3429001" cy="14465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সিলিন্ডার</a:t>
            </a:r>
            <a:endParaRPr lang="en-US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0"/>
            <a:ext cx="6076286" cy="1835408"/>
          </a:xfrm>
          <a:prstGeom prst="ellipseRibbon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8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522750"/>
            <a:ext cx="8610600" cy="5848410"/>
          </a:xfrm>
          <a:prstGeom prst="horizontalScroll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92D050"/>
                </a:solidFill>
              </a:rPr>
              <a:t>১।</a:t>
            </a:r>
            <a:r>
              <a:rPr lang="bn-BD" sz="3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সিলিন্ডারের বক্রতলের ও সমগ্রতলের</a:t>
            </a:r>
            <a:endParaRPr lang="en-US" sz="4000" dirty="0" smtClean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r>
              <a:rPr lang="bn-BD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২। সিলিন্ডারের আয়তন নির্নয় করতে পারবে।</a:t>
            </a:r>
          </a:p>
          <a:p>
            <a:r>
              <a:rPr lang="bn-BD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৩। সিলিন্ডার</a:t>
            </a:r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সম্পর্কিত</a:t>
            </a:r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সমস্যার</a:t>
            </a:r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সমাধান করতে</a:t>
            </a:r>
            <a:endParaRPr lang="en-US" sz="4000" dirty="0" smtClean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        </a:t>
            </a:r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71813"/>
          <a:ext cx="914400" cy="714375"/>
        </p:xfrm>
        <a:graphic>
          <a:graphicData uri="http://schemas.openxmlformats.org/presentationml/2006/ole">
            <p:oleObj spid="_x0000_s30725" name="Packager Shell Object" showAsIcon="1" r:id="rId3" imgW="914400" imgH="714240" progId="Package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181600" y="457200"/>
            <a:ext cx="1447800" cy="14478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5562600" y="4953000"/>
            <a:ext cx="1524000" cy="16002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05400" y="3124200"/>
            <a:ext cx="2743200" cy="16002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Brace 5"/>
          <p:cNvSpPr/>
          <p:nvPr/>
        </p:nvSpPr>
        <p:spPr>
          <a:xfrm>
            <a:off x="7848600" y="3124200"/>
            <a:ext cx="304800" cy="1600200"/>
          </a:xfrm>
          <a:prstGeom prst="rightBrace">
            <a:avLst/>
          </a:prstGeom>
          <a:solidFill>
            <a:schemeClr val="bg2"/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/>
          <p:cNvSpPr/>
          <p:nvPr/>
        </p:nvSpPr>
        <p:spPr>
          <a:xfrm rot="16200000">
            <a:off x="6134100" y="1409700"/>
            <a:ext cx="685800" cy="2743200"/>
          </a:xfrm>
          <a:prstGeom prst="rightBrace">
            <a:avLst>
              <a:gd name="adj1" fmla="val 32724"/>
              <a:gd name="adj2" fmla="val 50000"/>
            </a:avLst>
          </a:prstGeom>
          <a:solidFill>
            <a:schemeClr val="bg2"/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Direct Access Storage 9"/>
          <p:cNvSpPr/>
          <p:nvPr/>
        </p:nvSpPr>
        <p:spPr>
          <a:xfrm rot="16200000">
            <a:off x="1028700" y="3009900"/>
            <a:ext cx="2590800" cy="1600200"/>
          </a:xfrm>
          <a:prstGeom prst="flowChartMagneticDru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/>
          <p:cNvSpPr/>
          <p:nvPr/>
        </p:nvSpPr>
        <p:spPr>
          <a:xfrm rot="16200000">
            <a:off x="1866900" y="4000500"/>
            <a:ext cx="914400" cy="1600200"/>
          </a:xfrm>
          <a:prstGeom prst="arc">
            <a:avLst>
              <a:gd name="adj1" fmla="val 16391153"/>
              <a:gd name="adj2" fmla="val 5020273"/>
            </a:avLst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943600" y="1828800"/>
            <a:ext cx="1099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2∏r</a:t>
            </a:r>
            <a:endParaRPr lang="en-US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29600" y="3505200"/>
            <a:ext cx="5084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chemeClr val="accent2">
                    <a:lumMod val="50000"/>
                  </a:schemeClr>
                </a:solidFill>
              </a:rPr>
              <a:t>h</a:t>
            </a:r>
            <a:endParaRPr lang="en-US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5943600" y="838200"/>
          <a:ext cx="346710" cy="400050"/>
        </p:xfrm>
        <a:graphic>
          <a:graphicData uri="http://schemas.openxmlformats.org/presentationml/2006/ole">
            <p:oleObj spid="_x0000_s2050" name="Equation" r:id="rId3" imgW="164880" imgH="190440" progId="Equation.3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6324600" y="5543550"/>
          <a:ext cx="346075" cy="400050"/>
        </p:xfrm>
        <a:graphic>
          <a:graphicData uri="http://schemas.openxmlformats.org/presentationml/2006/ole">
            <p:oleObj spid="_x0000_s2051" name="Equation" r:id="rId4" imgW="164880" imgH="190440" progId="Equation.3">
              <p:embed/>
            </p:oleObj>
          </a:graphicData>
        </a:graphic>
      </p:graphicFrame>
      <p:cxnSp>
        <p:nvCxnSpPr>
          <p:cNvPr id="18" name="Straight Arrow Connector 17"/>
          <p:cNvCxnSpPr>
            <a:stCxn id="10" idx="4"/>
          </p:cNvCxnSpPr>
          <p:nvPr/>
        </p:nvCxnSpPr>
        <p:spPr>
          <a:xfrm rot="5400000" flipH="1" flipV="1">
            <a:off x="3219450" y="552450"/>
            <a:ext cx="1066800" cy="2857500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590800" y="5105400"/>
            <a:ext cx="2971800" cy="495300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0" idx="2"/>
          </p:cNvCxnSpPr>
          <p:nvPr/>
        </p:nvCxnSpPr>
        <p:spPr>
          <a:xfrm>
            <a:off x="3124200" y="3810000"/>
            <a:ext cx="1905000" cy="1588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5715000" y="990600"/>
          <a:ext cx="381000" cy="298450"/>
        </p:xfrm>
        <a:graphic>
          <a:graphicData uri="http://schemas.openxmlformats.org/presentationml/2006/ole">
            <p:oleObj spid="_x0000_s2052" name="Equation" r:id="rId5" imgW="139680" imgH="139680" progId="Equation.3">
              <p:embed/>
            </p:oleObj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6096000" y="5699316"/>
          <a:ext cx="374650" cy="320484"/>
        </p:xfrm>
        <a:graphic>
          <a:graphicData uri="http://schemas.openxmlformats.org/presentationml/2006/ole">
            <p:oleObj spid="_x0000_s2053" name="Equation" r:id="rId6" imgW="139680" imgH="1396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3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3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3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6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8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5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7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6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8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5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7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9" grpId="0" animBg="1"/>
      <p:bldP spid="10" grpId="0" animBg="1"/>
      <p:bldP spid="12" grpId="0" animBg="1"/>
      <p:bldP spid="11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1506" name="Equation" r:id="rId3" imgW="114120" imgH="215640" progId="Equation.3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7200" y="2971800"/>
            <a:ext cx="7696199" cy="34163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সমগ্রতলের ক্ষেত্রফল=বৃত্তের ক্ষেত্রফল+ বৃত্তের ক্ষেত্রফল + আয়তক্ষেত্রের ক্ষেত্রফল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                     =</a:t>
            </a:r>
            <a:r>
              <a:rPr lang="en-US" sz="2000" dirty="0" smtClean="0"/>
              <a:t>∏</a:t>
            </a:r>
            <a:r>
              <a:rPr lang="bn-BD" sz="3200" dirty="0" smtClean="0"/>
              <a:t> </a:t>
            </a:r>
            <a:r>
              <a:rPr lang="en-US" sz="3200" dirty="0" smtClean="0"/>
              <a:t> </a:t>
            </a:r>
            <a:r>
              <a:rPr lang="bn-BD" sz="2800" dirty="0" smtClean="0"/>
              <a:t>+</a:t>
            </a:r>
            <a:r>
              <a:rPr lang="en-US" sz="2800" dirty="0" smtClean="0"/>
              <a:t> </a:t>
            </a:r>
            <a:r>
              <a:rPr lang="en-US" sz="2000" dirty="0" smtClean="0"/>
              <a:t>∏</a:t>
            </a:r>
            <a:r>
              <a:rPr lang="bn-BD" sz="3200" dirty="0" smtClean="0"/>
              <a:t>   </a:t>
            </a:r>
            <a:r>
              <a:rPr lang="bn-BD" sz="2800" dirty="0" smtClean="0"/>
              <a:t>+ </a:t>
            </a:r>
            <a:r>
              <a:rPr lang="en-US" sz="2000" dirty="0" smtClean="0"/>
              <a:t>2</a:t>
            </a:r>
            <a:r>
              <a:rPr lang="en-US" dirty="0" smtClean="0"/>
              <a:t>∏</a:t>
            </a:r>
            <a:r>
              <a:rPr lang="en-US" sz="2000" dirty="0" smtClean="0"/>
              <a:t>rh</a:t>
            </a:r>
            <a:endParaRPr lang="en-US" sz="2800" dirty="0" smtClean="0"/>
          </a:p>
          <a:p>
            <a:r>
              <a:rPr lang="en-US" sz="2800" dirty="0" smtClean="0"/>
              <a:t>                           = </a:t>
            </a:r>
            <a:r>
              <a:rPr lang="en-US" sz="2000" dirty="0" smtClean="0"/>
              <a:t>2∏</a:t>
            </a:r>
            <a:r>
              <a:rPr lang="en-US" sz="3200" dirty="0" smtClean="0"/>
              <a:t>     </a:t>
            </a:r>
            <a:endParaRPr lang="en-US" sz="2800" dirty="0" smtClean="0"/>
          </a:p>
          <a:p>
            <a:r>
              <a:rPr lang="en-US" sz="2800" dirty="0" smtClean="0"/>
              <a:t>                           </a:t>
            </a:r>
            <a:r>
              <a:rPr lang="en-US" sz="2800" dirty="0" smtClean="0">
                <a:solidFill>
                  <a:srgbClr val="FF0000"/>
                </a:solidFill>
              </a:rPr>
              <a:t>=</a:t>
            </a:r>
            <a:r>
              <a:rPr lang="en-US" sz="2000" dirty="0" smtClean="0">
                <a:solidFill>
                  <a:srgbClr val="FF0000"/>
                </a:solidFill>
              </a:rPr>
              <a:t>2∏r (</a:t>
            </a:r>
            <a:r>
              <a:rPr lang="en-US" sz="2000" dirty="0" err="1" smtClean="0">
                <a:solidFill>
                  <a:srgbClr val="FF0000"/>
                </a:solidFill>
              </a:rPr>
              <a:t>r+h</a:t>
            </a:r>
            <a:r>
              <a:rPr lang="en-US" sz="2000" dirty="0" smtClean="0">
                <a:solidFill>
                  <a:srgbClr val="FF0000"/>
                </a:solidFill>
              </a:rPr>
              <a:t>)</a:t>
            </a:r>
            <a:endParaRPr lang="en-US" sz="3200" dirty="0" smtClean="0">
              <a:solidFill>
                <a:srgbClr val="FF0000"/>
              </a:solidFill>
            </a:endParaRPr>
          </a:p>
          <a:p>
            <a:endParaRPr lang="en-US" sz="3200" dirty="0" smtClean="0"/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/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/>
        </p:nvGraphicFramePr>
        <p:xfrm>
          <a:off x="3124200" y="3810000"/>
          <a:ext cx="381000" cy="440422"/>
        </p:xfrm>
        <a:graphic>
          <a:graphicData uri="http://schemas.openxmlformats.org/presentationml/2006/ole">
            <p:oleObj spid="_x0000_s21510" name="Equation" r:id="rId4" imgW="164880" imgH="190440" progId="Equation.3">
              <p:embed/>
            </p:oleObj>
          </a:graphicData>
        </a:graphic>
      </p:graphicFrame>
      <p:graphicFrame>
        <p:nvGraphicFramePr>
          <p:cNvPr id="11" name="Object 4"/>
          <p:cNvGraphicFramePr>
            <a:graphicFrameLocks noChangeAspect="1"/>
          </p:cNvGraphicFramePr>
          <p:nvPr/>
        </p:nvGraphicFramePr>
        <p:xfrm>
          <a:off x="3276600" y="4343400"/>
          <a:ext cx="381000" cy="440422"/>
        </p:xfrm>
        <a:graphic>
          <a:graphicData uri="http://schemas.openxmlformats.org/presentationml/2006/ole">
            <p:oleObj spid="_x0000_s21511" name="Equation" r:id="rId5" imgW="164880" imgH="190440" progId="Equation.3">
              <p:embed/>
            </p:oleObj>
          </a:graphicData>
        </a:graphic>
      </p:graphicFrame>
      <p:graphicFrame>
        <p:nvGraphicFramePr>
          <p:cNvPr id="12" name="Object 5"/>
          <p:cNvGraphicFramePr>
            <a:graphicFrameLocks noChangeAspect="1"/>
          </p:cNvGraphicFramePr>
          <p:nvPr/>
        </p:nvGraphicFramePr>
        <p:xfrm>
          <a:off x="3886200" y="3810000"/>
          <a:ext cx="381000" cy="440422"/>
        </p:xfrm>
        <a:graphic>
          <a:graphicData uri="http://schemas.openxmlformats.org/presentationml/2006/ole">
            <p:oleObj spid="_x0000_s21512" name="Equation" r:id="rId6" imgW="164880" imgH="190440" progId="Equation.3">
              <p:embed/>
            </p:oleObj>
          </a:graphicData>
        </a:graphic>
      </p:graphicFrame>
      <p:sp>
        <p:nvSpPr>
          <p:cNvPr id="13" name="Rectangle 12"/>
          <p:cNvSpPr/>
          <p:nvPr/>
        </p:nvSpPr>
        <p:spPr>
          <a:xfrm>
            <a:off x="3657600" y="4353580"/>
            <a:ext cx="167640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bn-BD" sz="2800" dirty="0" smtClean="0"/>
              <a:t>+ </a:t>
            </a:r>
            <a:r>
              <a:rPr lang="en-US" sz="2000" dirty="0" smtClean="0"/>
              <a:t>2</a:t>
            </a:r>
            <a:r>
              <a:rPr lang="en-US" dirty="0" smtClean="0"/>
              <a:t>∏</a:t>
            </a:r>
            <a:r>
              <a:rPr lang="en-US" sz="2000" dirty="0" smtClean="0"/>
              <a:t>rh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381000" y="457200"/>
            <a:ext cx="8077200" cy="19697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বক্রতলের ক্ষেত্রফলের =আয়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তাকার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ক্ষেত্রের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দৈর্ঘ</a:t>
            </a:r>
            <a:r>
              <a:rPr lang="bn-BD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বৃত্তের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পরিধি)</a:t>
            </a:r>
            <a:endParaRPr lang="en-US" sz="3200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                       </a:t>
            </a:r>
            <a:r>
              <a:rPr lang="bn-BD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×প্রস্থ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(উচ্চতা)</a:t>
            </a:r>
            <a:endParaRPr lang="en-US" sz="3200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                         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</a:t>
            </a:r>
            <a:r>
              <a:rPr lang="en-US" sz="3600" dirty="0" smtClean="0">
                <a:solidFill>
                  <a:srgbClr val="FF0000"/>
                </a:solidFill>
              </a:rPr>
              <a:t>2</a:t>
            </a:r>
            <a:r>
              <a:rPr lang="en-US" sz="2400" dirty="0" smtClean="0">
                <a:solidFill>
                  <a:srgbClr val="FF0000"/>
                </a:solidFill>
              </a:rPr>
              <a:t>∏</a:t>
            </a:r>
            <a:r>
              <a:rPr lang="en-US" sz="3200" dirty="0" smtClean="0">
                <a:solidFill>
                  <a:srgbClr val="FF0000"/>
                </a:solidFill>
              </a:rPr>
              <a:t>rh</a:t>
            </a:r>
            <a:endParaRPr lang="en-US" sz="2400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5334000"/>
            <a:ext cx="4114800" cy="1015663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bn-BD" sz="2400" dirty="0" smtClean="0"/>
              <a:t>আয়তন</a:t>
            </a:r>
            <a:r>
              <a:rPr lang="bn-BD" sz="2800" dirty="0" smtClean="0"/>
              <a:t> =</a:t>
            </a:r>
            <a:r>
              <a:rPr lang="bn-BD" sz="3200" dirty="0" smtClean="0"/>
              <a:t> </a:t>
            </a:r>
            <a:r>
              <a:rPr lang="bn-BD" sz="2000" dirty="0" smtClean="0"/>
              <a:t>ভূমির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ক্ষেত্রফল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× উচ্চতা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      =</a:t>
            </a:r>
            <a:r>
              <a:rPr lang="en-US" sz="2800" dirty="0" smtClean="0"/>
              <a:t> </a:t>
            </a:r>
            <a:r>
              <a:rPr lang="en-US" sz="1600" dirty="0" smtClean="0"/>
              <a:t>∏</a:t>
            </a:r>
            <a:r>
              <a:rPr lang="bn-BD" sz="2400" dirty="0" smtClean="0"/>
              <a:t> </a:t>
            </a:r>
            <a:r>
              <a:rPr lang="en-US" sz="2400" dirty="0" smtClean="0"/>
              <a:t>  </a:t>
            </a:r>
            <a:r>
              <a:rPr lang="en-US" sz="2000" dirty="0" smtClean="0"/>
              <a:t>h</a:t>
            </a:r>
            <a:r>
              <a:rPr lang="bn-BD" sz="2400" dirty="0" smtClean="0"/>
              <a:t> </a:t>
            </a:r>
            <a:endParaRPr lang="en-US" sz="2800" dirty="0" smtClean="0"/>
          </a:p>
        </p:txBody>
      </p:sp>
      <p:sp>
        <p:nvSpPr>
          <p:cNvPr id="3" name="Flowchart: Direct Access Storage 2"/>
          <p:cNvSpPr/>
          <p:nvPr/>
        </p:nvSpPr>
        <p:spPr>
          <a:xfrm rot="16200000">
            <a:off x="800100" y="1943100"/>
            <a:ext cx="2590800" cy="1600200"/>
          </a:xfrm>
          <a:prstGeom prst="flowChartMagneticDrum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c 3"/>
          <p:cNvSpPr/>
          <p:nvPr/>
        </p:nvSpPr>
        <p:spPr>
          <a:xfrm rot="16200000">
            <a:off x="1638300" y="2933700"/>
            <a:ext cx="914400" cy="1600200"/>
          </a:xfrm>
          <a:prstGeom prst="arc">
            <a:avLst>
              <a:gd name="adj1" fmla="val 16539708"/>
              <a:gd name="adj2" fmla="val 5020273"/>
            </a:avLst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Brace 6"/>
          <p:cNvSpPr/>
          <p:nvPr/>
        </p:nvSpPr>
        <p:spPr>
          <a:xfrm>
            <a:off x="2895600" y="1905000"/>
            <a:ext cx="685800" cy="1752600"/>
          </a:xfrm>
          <a:prstGeom prst="rightBrac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657600" y="2590800"/>
            <a:ext cx="944489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উচ্চতা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(h)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4876800" y="3962400"/>
            <a:ext cx="1899879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r>
              <a:rPr lang="bn-BD" dirty="0" smtClean="0"/>
              <a:t>ভূমির</a:t>
            </a:r>
            <a:r>
              <a:rPr lang="bn-BD" sz="1600" dirty="0" smtClean="0">
                <a:latin typeface="NikoshBAN" pitchFamily="2" charset="0"/>
                <a:cs typeface="NikoshBAN" pitchFamily="2" charset="0"/>
              </a:rPr>
              <a:t> ক্ষেত্রফল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100" dirty="0" smtClean="0">
                <a:latin typeface="NikoshBAN" pitchFamily="2" charset="0"/>
                <a:cs typeface="NikoshBAN" pitchFamily="2" charset="0"/>
              </a:rPr>
              <a:t>( </a:t>
            </a:r>
            <a:r>
              <a:rPr lang="en-US" sz="1100" dirty="0" smtClean="0"/>
              <a:t>∏         )</a:t>
            </a:r>
            <a:r>
              <a:rPr lang="bn-BD" sz="1100" dirty="0" smtClean="0"/>
              <a:t> </a:t>
            </a:r>
            <a:endParaRPr lang="en-US" sz="1100" dirty="0"/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6289524" y="3962400"/>
          <a:ext cx="263676" cy="304800"/>
        </p:xfrm>
        <a:graphic>
          <a:graphicData uri="http://schemas.openxmlformats.org/presentationml/2006/ole">
            <p:oleObj spid="_x0000_s22530" name="Equation" r:id="rId3" imgW="164880" imgH="190440" progId="Equation.3">
              <p:embed/>
            </p:oleObj>
          </a:graphicData>
        </a:graphic>
      </p:graphicFrame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2930525" y="5867400"/>
          <a:ext cx="346075" cy="400050"/>
        </p:xfrm>
        <a:graphic>
          <a:graphicData uri="http://schemas.openxmlformats.org/presentationml/2006/ole">
            <p:oleObj spid="_x0000_s22531" name="Equation" r:id="rId4" imgW="164880" imgH="190440" progId="Equation.3">
              <p:embed/>
            </p:oleObj>
          </a:graphicData>
        </a:graphic>
      </p:graphicFrame>
      <p:cxnSp>
        <p:nvCxnSpPr>
          <p:cNvPr id="12" name="Straight Connector 11"/>
          <p:cNvCxnSpPr/>
          <p:nvPr/>
        </p:nvCxnSpPr>
        <p:spPr>
          <a:xfrm rot="5400000">
            <a:off x="1866900" y="4152900"/>
            <a:ext cx="2286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981200" y="4267200"/>
            <a:ext cx="28956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 animBg="1"/>
      <p:bldP spid="9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228600"/>
            <a:ext cx="2902491" cy="1039951"/>
          </a:xfrm>
          <a:prstGeom prst="flowChartMultidocumen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800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lowchart: Direct Access Storage 2"/>
          <p:cNvSpPr/>
          <p:nvPr/>
        </p:nvSpPr>
        <p:spPr>
          <a:xfrm rot="16200000">
            <a:off x="952500" y="2324101"/>
            <a:ext cx="2590800" cy="1600200"/>
          </a:xfrm>
          <a:prstGeom prst="flowChartMagneticDrum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c 3"/>
          <p:cNvSpPr/>
          <p:nvPr/>
        </p:nvSpPr>
        <p:spPr>
          <a:xfrm rot="16200000">
            <a:off x="1790700" y="3238501"/>
            <a:ext cx="914400" cy="1600200"/>
          </a:xfrm>
          <a:prstGeom prst="arc">
            <a:avLst>
              <a:gd name="adj1" fmla="val 16228404"/>
              <a:gd name="adj2" fmla="val 5020273"/>
            </a:avLst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Brace 4"/>
          <p:cNvSpPr/>
          <p:nvPr/>
        </p:nvSpPr>
        <p:spPr>
          <a:xfrm>
            <a:off x="3048000" y="2209800"/>
            <a:ext cx="609600" cy="182880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657600" y="27432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r>
              <a:rPr lang="bn-BD" sz="40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tx2">
                    <a:lumMod val="75000"/>
                  </a:schemeClr>
                </a:solidFill>
              </a:rPr>
              <a:t>ক</a:t>
            </a:r>
            <a:r>
              <a:rPr lang="bn-BD" sz="28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3000" y="4876800"/>
            <a:ext cx="6922088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 চিত্রটি কোন ধরনের তল এবং এর সূত্রটি লিখ?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5323" y="5791200"/>
            <a:ext cx="6731330" cy="646331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ক চিত্রটি বক্রতল এবং এর সূত্রটি  হল </a:t>
            </a:r>
            <a:r>
              <a:rPr lang="en-US" sz="36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smtClean="0">
                <a:solidFill>
                  <a:schemeClr val="bg1"/>
                </a:solidFill>
              </a:rPr>
              <a:t>∏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rh</a:t>
            </a:r>
            <a:endParaRPr lang="en-US" sz="3600" dirty="0">
              <a:solidFill>
                <a:schemeClr val="accent3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8" grpId="0"/>
      <p:bldP spid="12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irect Access Storage 3"/>
          <p:cNvSpPr/>
          <p:nvPr/>
        </p:nvSpPr>
        <p:spPr>
          <a:xfrm rot="16200000">
            <a:off x="266700" y="2400300"/>
            <a:ext cx="2590800" cy="1600200"/>
          </a:xfrm>
          <a:prstGeom prst="flowChartMagneticDrum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5704582"/>
            <a:ext cx="184731" cy="5847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Arc 5"/>
          <p:cNvSpPr/>
          <p:nvPr/>
        </p:nvSpPr>
        <p:spPr>
          <a:xfrm rot="16200000">
            <a:off x="1104900" y="3314700"/>
            <a:ext cx="914400" cy="1600200"/>
          </a:xfrm>
          <a:prstGeom prst="arc">
            <a:avLst>
              <a:gd name="adj1" fmla="val 16228404"/>
              <a:gd name="adj2" fmla="val 5020273"/>
            </a:avLst>
          </a:prstGeom>
          <a:ln w="28575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324600" y="3505200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5562600" y="609600"/>
            <a:ext cx="1447800" cy="14478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257800" y="4038600"/>
            <a:ext cx="1524000" cy="16002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105400" y="2209800"/>
            <a:ext cx="2743200" cy="1600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2209800" y="1600200"/>
            <a:ext cx="3352800" cy="5334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286000" y="4191000"/>
            <a:ext cx="2971800" cy="4953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362200" y="3048000"/>
            <a:ext cx="27432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4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973282"/>
            <a:ext cx="8839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১। একটি সমবৃত্তভূমিক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বেলনের উচ্চতা 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3 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এবং</a:t>
            </a:r>
            <a:endParaRPr lang="en-US" sz="3600" dirty="0" smtClean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ভূমির  ব্যাসার্ধ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2 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হলে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এর বক্রতলের ক্ষেত্রফল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endParaRPr lang="en-US" sz="3600" dirty="0" smtClean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                       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একটি সমবৃত্তভূমিক সিলিন্ডারের বক্রতলের ক্ষেত্রফল 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500 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বর্গ সে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 ব্যাস 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30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সে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হলে সমগ্রতলের ক্ষেত্রফল নির্নয় কর।</a:t>
            </a:r>
            <a:endParaRPr lang="en-US" sz="3600" dirty="0" smtClean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81200" y="152400"/>
            <a:ext cx="4904463" cy="1834158"/>
          </a:xfrm>
          <a:prstGeom prst="flowChartDecision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54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দলীয় </a:t>
            </a:r>
            <a:r>
              <a:rPr lang="bn-BD" sz="54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5400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3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0"/>
            <a:ext cx="3733800" cy="1325166"/>
          </a:xfrm>
          <a:prstGeom prst="star8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 </a:t>
            </a:r>
            <a:r>
              <a:rPr lang="bn-BD" sz="5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5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   </a:t>
            </a:r>
            <a:endParaRPr lang="en-US" sz="5400" dirty="0">
              <a:solidFill>
                <a:schemeClr val="accent6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600200"/>
            <a:ext cx="9144000" cy="313932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1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 একটি সমবৃত্তভূমিক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বেলনের উচ্চতা 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5 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এবং                                                                                                       </a:t>
            </a:r>
          </a:p>
          <a:p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ভূমির  ব্যাসার্ধ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4 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হলে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সম্পূর্ন পৃষ্ঠের ক্ষেত্রফল  </a:t>
            </a:r>
            <a:endParaRPr lang="en-US" sz="3600" dirty="0" smtClean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নির্নয় কর।</a:t>
            </a:r>
            <a:endParaRPr lang="en-US" sz="3600" dirty="0" smtClean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২। একটি সমবৃত্তভূমিক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বেলনের ভূমির  ব্যাস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14 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এবং  </a:t>
            </a:r>
          </a:p>
          <a:p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উচ্চতা 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12 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এর 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আয়তন নির্নয় কর।</a:t>
            </a:r>
            <a:endParaRPr lang="en-US" sz="36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"/>
            <a:ext cx="3962400" cy="4408408"/>
          </a:xfrm>
          <a:prstGeom prst="irregularSeal1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4800" dirty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4114800"/>
            <a:ext cx="8001000" cy="206210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কোন আয়তক্ষেত্রের দৈর্ঘ্য 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13</a:t>
            </a:r>
            <a:r>
              <a:rPr lang="bn-BD" sz="32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সে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এবং প্রস্থ 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7 </a:t>
            </a:r>
            <a:r>
              <a:rPr lang="bn-BD" sz="32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। একে বৃহত্তর বাহুর চারর্দিকে ঘোরালে একটি সমবৃত্তভূমিক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বেলন আকৃতির ঘনবস্তু উৎপন্ন হয় তার পৃষ্ঠতলের ক্ষেত্রফল এবং আয়তন নির্নয় কর।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   </a:t>
            </a:r>
            <a:endParaRPr lang="en-US" sz="3200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81400" y="1981200"/>
            <a:ext cx="3733800" cy="2057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Brace 4"/>
          <p:cNvSpPr/>
          <p:nvPr/>
        </p:nvSpPr>
        <p:spPr>
          <a:xfrm rot="16200000">
            <a:off x="4991100" y="-342900"/>
            <a:ext cx="914400" cy="3733800"/>
          </a:xfrm>
          <a:prstGeom prst="rightBrace">
            <a:avLst>
              <a:gd name="adj1" fmla="val 12676"/>
              <a:gd name="adj2" fmla="val 50000"/>
            </a:avLst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191000" y="457200"/>
            <a:ext cx="2299027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দৈর্ঘ্য 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13</a:t>
            </a:r>
            <a:r>
              <a:rPr lang="bn-BD" sz="32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সে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15200" y="2667000"/>
            <a:ext cx="1726755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28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প্রস্থ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bn-BD" sz="28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_rezowana_1299925080_1-s_rezowana_1293889406_4-pixs_53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" y="405110"/>
            <a:ext cx="7619999" cy="57670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1905000" y="3877270"/>
            <a:ext cx="5867400" cy="22187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4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b="1" cap="all" spc="0" dirty="0" smtClean="0">
                <a:ln w="0"/>
                <a:solidFill>
                  <a:srgbClr val="92D050"/>
                </a:solidFill>
                <a:effectLst>
                  <a:reflection blurRad="12700" stA="50000" endPos="50000" dist="5000" dir="5400000" sy="-100000" rotWithShape="0"/>
                </a:effectLst>
              </a:rPr>
              <a:t>ধন্যবাদ</a:t>
            </a:r>
            <a:endParaRPr lang="en-US" sz="5400" b="1" cap="all" spc="0" dirty="0">
              <a:ln w="0"/>
              <a:solidFill>
                <a:srgbClr val="92D05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1167</TotalTime>
  <Words>338</Words>
  <Application>Microsoft Office PowerPoint</Application>
  <PresentationFormat>On-screen Show (4:3)</PresentationFormat>
  <Paragraphs>61</Paragraphs>
  <Slides>15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Office Theme</vt:lpstr>
      <vt:lpstr>Solstice</vt:lpstr>
      <vt:lpstr>Packager Shell Object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লাল গোলাপের শুভেচ্ছা</dc:title>
  <dc:creator/>
  <cp:lastModifiedBy>All User</cp:lastModifiedBy>
  <cp:revision>326</cp:revision>
  <dcterms:created xsi:type="dcterms:W3CDTF">2006-08-16T00:00:00Z</dcterms:created>
  <dcterms:modified xsi:type="dcterms:W3CDTF">2013-04-19T09:13:09Z</dcterms:modified>
</cp:coreProperties>
</file>